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8" r:id="rId2"/>
    <p:sldId id="272" r:id="rId3"/>
    <p:sldId id="273" r:id="rId4"/>
    <p:sldId id="292" r:id="rId5"/>
    <p:sldId id="293" r:id="rId6"/>
    <p:sldId id="294" r:id="rId7"/>
    <p:sldId id="278" r:id="rId8"/>
    <p:sldId id="295" r:id="rId9"/>
    <p:sldId id="283" r:id="rId10"/>
    <p:sldId id="288" r:id="rId11"/>
    <p:sldId id="290" r:id="rId12"/>
    <p:sldId id="291" r:id="rId13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68FFE-0CD2-447B-B0D7-8C7EA9DD8C7C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A9D-DA1F-4CD6-8CC5-4CAD776F699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90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e-sfera.hr/dodatni-digitalni-sadrzaji/144b8673-fb25-46a1-b71d-545d0a29bcf4/assets/interactivity/kviz_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hyperlink" Target="https://www.e-sfera.hr/dodatni-digitalni-sadrzaji/144b8673-fb25-46a1-b71d-545d0a29bcf4/assets/interactivity/kviz_b_3/index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s://www.e-sfera.hr/dodatni-digitalni-sadrzaji/144b8673-fb25-46a1-b71d-545d0a29bcf4/assets/video/nc1_t11_struja_u_serijskom_spoju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144b8673-fb25-46a1-b71d-545d0a29bcf4/assets/video/nc1_t11_struja_u_paralelnom_spoju.mp4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383CB284-0BDE-439D-A5B8-C6332B19B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Mjerimo električnu struju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AFE371B6-23AA-46CE-9B8F-105718962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r-HR" altLang="sr-Latn-RS" sz="2000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00D87285-325F-4E52-843E-12F87A1A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" y="461841"/>
            <a:ext cx="10515600" cy="1138360"/>
          </a:xfrm>
        </p:spPr>
        <p:txBody>
          <a:bodyPr/>
          <a:lstStyle/>
          <a:p>
            <a:r>
              <a:rPr lang="hr-HR" altLang="sr-Latn-RS" sz="3600" dirty="0"/>
              <a:t>Kratki spoj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A0B1C57F-A95C-49C4-86C1-C0738878A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" y="1386841"/>
            <a:ext cx="7947660" cy="500931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Vodiči se pri prolasku struje zagrijavaju pri čemu može doći do oštećenja izolacije.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Ako se dodirnu dijelovi vodiča na kojima je oštećena izolacija, kažemo da je došlo do kratkog spoja.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Kratki spoj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čini i svaka grana u strujnome krugu u kojoj nema trošila jer kroz nju prođe velika struja.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F56CC088-AF37-475A-AB61-D378E7FAE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918" y="1132365"/>
            <a:ext cx="3810122" cy="2643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xmlns="" id="{C4824A3E-C2D5-4709-A826-44FEC70A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680" y="657066"/>
            <a:ext cx="10515600" cy="1138360"/>
          </a:xfrm>
        </p:spPr>
        <p:txBody>
          <a:bodyPr>
            <a:normAutofit/>
          </a:bodyPr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Kratki spoj i uloga osigurača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902F63-8572-4855-B0C2-74AFCEF0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680" y="1537810"/>
            <a:ext cx="10515600" cy="4490404"/>
          </a:xfrm>
        </p:spPr>
        <p:txBody>
          <a:bodyPr rtlCol="0">
            <a:normAutofit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Razlikujemo dvije vrste osigurača: </a:t>
            </a:r>
            <a:r>
              <a:rPr lang="hr-HR" dirty="0" err="1" smtClean="0">
                <a:latin typeface="Gadugi" panose="020B0502040204020203" pitchFamily="34" charset="0"/>
                <a:ea typeface="Gadugi" panose="020B0502040204020203" pitchFamily="34" charset="0"/>
              </a:rPr>
              <a:t>rastalne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i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automatske. 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 err="1">
                <a:latin typeface="Gadugi" panose="020B0502040204020203" pitchFamily="34" charset="0"/>
                <a:ea typeface="Gadugi" panose="020B0502040204020203" pitchFamily="34" charset="0"/>
              </a:rPr>
              <a:t>Rastalni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osigurači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-  sadržavaju tanku žicu koja se rastali čim struja prijeđe predviđenu vrijednost. 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Automatski osigurači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-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praktičniji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su od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rastalnih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,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kada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otklonimo uzrok opterećenja, struja će ponovno poteći kroz krug podizanjem polugice sklopke.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16610"/>
            <a:ext cx="10515600" cy="115472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  <a:p>
            <a:endParaRPr lang="hr-HR" dirty="0"/>
          </a:p>
        </p:txBody>
      </p:sp>
      <p:pic>
        <p:nvPicPr>
          <p:cNvPr id="7173" name="Picture 5" descr="List, Icon, Symbol, Paper, Sign, Fl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8146" y="2366399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3148488" y="2910226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  <p:pic>
        <p:nvPicPr>
          <p:cNvPr id="7174" name="Picture 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4431" y="2366399"/>
            <a:ext cx="3292320" cy="3298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niOkvir 9"/>
          <p:cNvSpPr txBox="1"/>
          <p:nvPr/>
        </p:nvSpPr>
        <p:spPr>
          <a:xfrm>
            <a:off x="7239842" y="2921949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B </a:t>
            </a:r>
          </a:p>
        </p:txBody>
      </p:sp>
    </p:spTree>
    <p:extLst>
      <p:ext uri="{BB962C8B-B14F-4D97-AF65-F5344CB8AC3E}">
        <p14:creationId xmlns:p14="http://schemas.microsoft.com/office/powerpoint/2010/main" xmlns="" val="35764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xmlns="" id="{F9D22D1B-D500-421D-BFA0-45C7754D5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65" y="1107168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Ampermetar je mjerni instrument kojim se mjeri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struja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Ampermetar se u strujni krug s trošilom spaja serijski.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0F2E4C73-2B1C-41E8-9C10-49EA7C45B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356" y="3023117"/>
            <a:ext cx="2637064" cy="2808805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xmlns="" id="{F7974E51-B46F-430D-ACC4-A07CA9201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867" y="3783739"/>
            <a:ext cx="3701530" cy="1346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xmlns="" id="{6ED62D34-974C-4C47-BF2B-98CA9DFE5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596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Ampermetar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se ne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smije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spajati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u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strujni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krug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bez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trošila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Pozitivni priključak mjernog instrumenta spaja se prema + polu električnog izvora,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 a njegov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negativan priključak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prema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− polu električnog izvora.</a:t>
            </a:r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A066DD7-E11B-47F5-8143-35467809A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0485" y="3872204"/>
            <a:ext cx="2853083" cy="2189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39C36C-1D1A-47A3-83B3-1E8F68CF3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620" y="572676"/>
            <a:ext cx="10515600" cy="1138360"/>
          </a:xfrm>
        </p:spPr>
        <p:txBody>
          <a:bodyPr>
            <a:norm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Troši li trošilo električnu struju? 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xmlns="" id="{753E4A11-2EDB-43B8-9836-7FCFE2A4F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7793" y="1852612"/>
            <a:ext cx="4339779" cy="262608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7EB68F67-C1A8-46FF-BACA-20BB1E7690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4430" y="1862791"/>
            <a:ext cx="2681455" cy="2787128"/>
          </a:xfrm>
          <a:prstGeom prst="rect">
            <a:avLst/>
          </a:prstGeom>
        </p:spPr>
      </p:pic>
      <p:sp>
        <p:nvSpPr>
          <p:cNvPr id="6" name="Pravokutnik 5">
            <a:extLst>
              <a:ext uri="{FF2B5EF4-FFF2-40B4-BE49-F238E27FC236}">
                <a16:creationId xmlns:a16="http://schemas.microsoft.com/office/drawing/2014/main" xmlns="" id="{A7D8B1CF-FDDD-44B4-9632-00A65697CF67}"/>
              </a:ext>
            </a:extLst>
          </p:cNvPr>
          <p:cNvSpPr/>
          <p:nvPr/>
        </p:nvSpPr>
        <p:spPr>
          <a:xfrm>
            <a:off x="758112" y="4801675"/>
            <a:ext cx="10515600" cy="130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Hoće li ampermetri pokazivati veću, manju ili jednaku struju ispred i iza žaruljice?</a:t>
            </a:r>
          </a:p>
        </p:txBody>
      </p:sp>
    </p:spTree>
    <p:extLst>
      <p:ext uri="{BB962C8B-B14F-4D97-AF65-F5344CB8AC3E}">
        <p14:creationId xmlns:p14="http://schemas.microsoft.com/office/powerpoint/2010/main" xmlns="" val="228670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C462C563-30DF-4043-93BA-54B9C9A4C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88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Ampermetri ispred i iza žaruljice pokazuju jednaku struju.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Struja ispred trošila jednaka je struji iza trošila.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Struja se u strujnom krugu ne smanjuje prolaskom kroz trošila.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U trošilima se električna energija pretvara u neki drugi oblik energije.</a:t>
            </a:r>
          </a:p>
        </p:txBody>
      </p:sp>
    </p:spTree>
    <p:extLst>
      <p:ext uri="{BB962C8B-B14F-4D97-AF65-F5344CB8AC3E}">
        <p14:creationId xmlns:p14="http://schemas.microsoft.com/office/powerpoint/2010/main" xmlns="" val="146115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FA76AF7-186F-41A6-A7CA-F063E9959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87" y="627980"/>
            <a:ext cx="10515600" cy="1138360"/>
          </a:xfrm>
        </p:spPr>
        <p:txBody>
          <a:bodyPr>
            <a:no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Mjerimo električnu struju u serijskom spoju trošila 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xmlns="" id="{CB8C321D-BFB9-4B71-AD91-FE7C3D2D64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1827" y="1798997"/>
            <a:ext cx="2985189" cy="2544057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0CBDA1B8-6E7C-4964-B981-F3E8A806C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4998" y="1798997"/>
            <a:ext cx="2811538" cy="2544056"/>
          </a:xfrm>
          <a:prstGeom prst="rect">
            <a:avLst/>
          </a:prstGeom>
        </p:spPr>
      </p:pic>
      <p:sp>
        <p:nvSpPr>
          <p:cNvPr id="6" name="Pravokutnik 5">
            <a:extLst>
              <a:ext uri="{FF2B5EF4-FFF2-40B4-BE49-F238E27FC236}">
                <a16:creationId xmlns:a16="http://schemas.microsoft.com/office/drawing/2014/main" xmlns="" id="{C32FF9FE-2C68-4164-A7CD-3E38DD00A9E4}"/>
              </a:ext>
            </a:extLst>
          </p:cNvPr>
          <p:cNvSpPr/>
          <p:nvPr/>
        </p:nvSpPr>
        <p:spPr>
          <a:xfrm>
            <a:off x="666750" y="4925304"/>
            <a:ext cx="9958873" cy="130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Usporedite sjaj žaruljica kada su u strujni krug serijski spojene dvije i tri žaruljice!</a:t>
            </a:r>
          </a:p>
        </p:txBody>
      </p:sp>
      <p:pic>
        <p:nvPicPr>
          <p:cNvPr id="7" name="Picture 2" descr="C:\Users\Hp\Downloads\clapperboard-311792_1280.png">
            <a:hlinkClick r:id="rId4"/>
            <a:extLst>
              <a:ext uri="{FF2B5EF4-FFF2-40B4-BE49-F238E27FC236}">
                <a16:creationId xmlns:a16="http://schemas.microsoft.com/office/drawing/2014/main" xmlns="" id="{C263570C-D3FF-473B-9529-B842A8859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8354" y="743170"/>
            <a:ext cx="1200999" cy="127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F227A29D-585D-4F7A-8E32-3F48CCA6EB92}"/>
              </a:ext>
            </a:extLst>
          </p:cNvPr>
          <p:cNvSpPr txBox="1"/>
          <p:nvPr/>
        </p:nvSpPr>
        <p:spPr>
          <a:xfrm>
            <a:off x="10746889" y="2179081"/>
            <a:ext cx="1266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/>
              <a:t>Pogledajte video </a:t>
            </a:r>
          </a:p>
        </p:txBody>
      </p:sp>
    </p:spTree>
    <p:extLst>
      <p:ext uri="{BB962C8B-B14F-4D97-AF65-F5344CB8AC3E}">
        <p14:creationId xmlns:p14="http://schemas.microsoft.com/office/powerpoint/2010/main" xmlns="" val="475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17161B-614C-442F-9A2A-A3A751CBE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76" y="1110343"/>
            <a:ext cx="10831285" cy="4935893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/>
              <a:t>Ampermetri pokazuju jednaku struju na svim mjestima u serijskome spoju trošila. 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(</a:t>
            </a:r>
            <a:r>
              <a:rPr lang="pl-PL" i="1" dirty="0">
                <a:latin typeface="Gadugi" panose="020B0502040204020203" pitchFamily="34" charset="0"/>
                <a:ea typeface="Gadugi" panose="020B0502040204020203" pitchFamily="34" charset="0"/>
              </a:rPr>
              <a:t>I = I</a:t>
            </a:r>
            <a:r>
              <a:rPr lang="pl-PL" i="1" baseline="-25000" dirty="0">
                <a:latin typeface="Gadugi" panose="020B0502040204020203" pitchFamily="34" charset="0"/>
                <a:ea typeface="Gadugi" panose="020B0502040204020203" pitchFamily="34" charset="0"/>
              </a:rPr>
              <a:t>1</a:t>
            </a:r>
            <a:r>
              <a:rPr lang="pl-PL" i="1" dirty="0">
                <a:latin typeface="Gadugi" panose="020B0502040204020203" pitchFamily="34" charset="0"/>
                <a:ea typeface="Gadugi" panose="020B0502040204020203" pitchFamily="34" charset="0"/>
              </a:rPr>
              <a:t> = I</a:t>
            </a:r>
            <a:r>
              <a:rPr lang="pl-PL" i="1" baseline="-25000" dirty="0">
                <a:latin typeface="Gadugi" panose="020B0502040204020203" pitchFamily="34" charset="0"/>
                <a:ea typeface="Gadugi" panose="020B0502040204020203" pitchFamily="34" charset="0"/>
              </a:rPr>
              <a:t>2</a:t>
            </a:r>
            <a:r>
              <a:rPr lang="pl-PL" i="1" dirty="0">
                <a:latin typeface="Gadugi" panose="020B0502040204020203" pitchFamily="34" charset="0"/>
                <a:ea typeface="Gadugi" panose="020B0502040204020203" pitchFamily="34" charset="0"/>
              </a:rPr>
              <a:t> = I</a:t>
            </a:r>
            <a:r>
              <a:rPr lang="pl-PL" i="1" baseline="-25000" dirty="0">
                <a:latin typeface="Gadugi" panose="020B0502040204020203" pitchFamily="34" charset="0"/>
                <a:ea typeface="Gadugi" panose="020B0502040204020203" pitchFamily="34" charset="0"/>
              </a:rPr>
              <a:t>3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)</a:t>
            </a:r>
            <a:r>
              <a:rPr lang="pl-PL" i="1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pl-PL" i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Za serijski spoj vrijedi: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struja je jednaka u svim dijelovima strujnog kruga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 što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je više žaruljica u spoju, struja je manja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isključimo li jednu žaruljicu, nijedna žaruljica ne svijetli.</a:t>
            </a:r>
            <a:endParaRPr lang="pl-PL" i="1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4B846F2-EF9C-4687-9E92-CF878D03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7" y="681037"/>
            <a:ext cx="11328918" cy="1138360"/>
          </a:xfrm>
        </p:spPr>
        <p:txBody>
          <a:bodyPr>
            <a:no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Mjerimo električnu struju u paralelnom spoju trošila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19C34960-E738-42FB-AE1F-DAA39B023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172" y="1722988"/>
            <a:ext cx="11328918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Što zaključujete na temelju izmjerenih mjerenja 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električne struje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u glavnom vodu i u granama?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C28E23FB-727A-4780-8B21-5229F99BD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028" y="2652569"/>
            <a:ext cx="2697520" cy="3421757"/>
          </a:xfrm>
          <a:prstGeom prst="rect">
            <a:avLst/>
          </a:prstGeom>
        </p:spPr>
      </p:pic>
      <p:pic>
        <p:nvPicPr>
          <p:cNvPr id="6" name="Picture 2" descr="C:\Users\Hp\Downloads\clapperboard-311792_1280.png">
            <a:hlinkClick r:id="rId3"/>
            <a:extLst>
              <a:ext uri="{FF2B5EF4-FFF2-40B4-BE49-F238E27FC236}">
                <a16:creationId xmlns:a16="http://schemas.microsoft.com/office/drawing/2014/main" xmlns="" id="{E80E0E12-901E-4FEB-8325-B36DF5E8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28091" y="4313970"/>
            <a:ext cx="1200999" cy="127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xmlns="" id="{5A9F24E7-FB40-4852-AE42-9F834ABE54A3}"/>
              </a:ext>
            </a:extLst>
          </p:cNvPr>
          <p:cNvSpPr txBox="1"/>
          <p:nvPr/>
        </p:nvSpPr>
        <p:spPr>
          <a:xfrm>
            <a:off x="10723716" y="5696722"/>
            <a:ext cx="1266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/>
              <a:t>Pogledajte video </a:t>
            </a:r>
          </a:p>
        </p:txBody>
      </p:sp>
    </p:spTree>
    <p:extLst>
      <p:ext uri="{BB962C8B-B14F-4D97-AF65-F5344CB8AC3E}">
        <p14:creationId xmlns:p14="http://schemas.microsoft.com/office/powerpoint/2010/main" xmlns="" val="364536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xmlns="" id="{4FB77540-F33F-406F-BAA5-3E298C317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80" y="895739"/>
            <a:ext cx="10691326" cy="56450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Ampermetri su u granama pokazali jednake struje. Ampermetar u glavnom vodu pokazao je zbroj struja u granama.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Za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paralelan spoj vrijedi: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struja </a:t>
            </a:r>
            <a:r>
              <a:rPr lang="pl-PL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I</a:t>
            </a: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u glavnom vodu jednaka je zbroju struja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 u pojedinim granama:   </a:t>
            </a:r>
            <a:r>
              <a:rPr lang="hr-HR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I = I</a:t>
            </a:r>
            <a:r>
              <a:rPr lang="hr-HR" altLang="sr-Latn-RS" baseline="-25000" dirty="0">
                <a:latin typeface="Gadugi" panose="020B0502040204020203" pitchFamily="34" charset="0"/>
                <a:ea typeface="Gadugi" panose="020B0502040204020203" pitchFamily="34" charset="0"/>
              </a:rPr>
              <a:t>1</a:t>
            </a:r>
            <a:r>
              <a:rPr lang="hr-HR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 + I</a:t>
            </a:r>
            <a:r>
              <a:rPr lang="hr-HR" altLang="sr-Latn-RS" baseline="-25000" dirty="0">
                <a:latin typeface="Gadugi" panose="020B0502040204020203" pitchFamily="34" charset="0"/>
                <a:ea typeface="Gadugi" panose="020B0502040204020203" pitchFamily="34" charset="0"/>
              </a:rPr>
              <a:t>2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 </a:t>
            </a:r>
            <a:r>
              <a:rPr lang="pt-B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priključivanjem novih trošila u paralelnim granama povećava se struja u glavnom vodu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isključivanje jednog trošila ne utječe na rad drugih trošila.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xmlns="" id="{BE7019A4-C593-4213-ABD2-34D49F200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0534" y="1720149"/>
            <a:ext cx="2627574" cy="2553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423</Words>
  <Application>Microsoft Office PowerPoint</Application>
  <PresentationFormat>Custom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sustava Office</vt:lpstr>
      <vt:lpstr>Mjerimo električnu struju</vt:lpstr>
      <vt:lpstr>Slide 2</vt:lpstr>
      <vt:lpstr>Slide 3</vt:lpstr>
      <vt:lpstr>Troši li trošilo električnu struju? </vt:lpstr>
      <vt:lpstr>Slide 5</vt:lpstr>
      <vt:lpstr>Mjerimo električnu struju u serijskom spoju trošila </vt:lpstr>
      <vt:lpstr>Slide 7</vt:lpstr>
      <vt:lpstr>Mjerimo električnu struju u paralelnom spoju trošila </vt:lpstr>
      <vt:lpstr>Slide 9</vt:lpstr>
      <vt:lpstr>Kratki spoj</vt:lpstr>
      <vt:lpstr>Kratki spoj i uloga osigurača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</dc:creator>
  <cp:lastModifiedBy>sk-iloncarek</cp:lastModifiedBy>
  <cp:revision>17</cp:revision>
  <dcterms:modified xsi:type="dcterms:W3CDTF">2021-09-17T07:16:11Z</dcterms:modified>
</cp:coreProperties>
</file>